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1709271" y="3900488"/>
            <a:ext cx="9365131" cy="28809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72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1709271" y="2286001"/>
            <a:ext cx="9365131" cy="12311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26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602852" y="428249"/>
            <a:ext cx="3507181" cy="1056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5198" y="6648044"/>
            <a:ext cx="1219719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 userDrawn="1"/>
        </p:nvSpPr>
        <p:spPr bwMode="auto">
          <a:xfrm>
            <a:off x="0" y="6678821"/>
            <a:ext cx="558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Satyam Venture Engineering Services 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400951" y="6650537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Confidential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auto">
          <a:xfrm>
            <a:off x="11609701" y="6609736"/>
            <a:ext cx="571501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C19EC51-3157-4335-A3AB-23C6C5FF8A2F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198" y="0"/>
            <a:ext cx="1547004" cy="5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8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7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87" y="1225776"/>
            <a:ext cx="11267015" cy="5373807"/>
          </a:xfrm>
        </p:spPr>
        <p:txBody>
          <a:bodyPr/>
          <a:lstStyle>
            <a:lvl1pPr>
              <a:defRPr sz="1272"/>
            </a:lvl1pPr>
            <a:lvl2pPr>
              <a:defRPr sz="1272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87" y="1395541"/>
            <a:ext cx="5566835" cy="5076825"/>
          </a:xfrm>
        </p:spPr>
        <p:txBody>
          <a:bodyPr/>
          <a:lstStyle>
            <a:lvl1pPr>
              <a:defRPr sz="1272"/>
            </a:lvl1pPr>
            <a:lvl2pPr>
              <a:defRPr sz="1272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2187" y="1395541"/>
            <a:ext cx="5568949" cy="5076825"/>
          </a:xfrm>
        </p:spPr>
        <p:txBody>
          <a:bodyPr/>
          <a:lstStyle>
            <a:lvl1pPr>
              <a:defRPr sz="1272"/>
            </a:lvl1pPr>
            <a:lvl2pPr>
              <a:defRPr sz="1272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71484" y="1114697"/>
            <a:ext cx="5384800" cy="5486400"/>
          </a:xfrm>
        </p:spPr>
        <p:txBody>
          <a:bodyPr/>
          <a:lstStyle>
            <a:lvl1pPr>
              <a:defRPr sz="1979"/>
            </a:lvl1pPr>
            <a:lvl2pPr>
              <a:defRPr sz="1697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6" y="1284798"/>
            <a:ext cx="5386919" cy="639762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061" indent="0">
              <a:buNone/>
              <a:defRPr sz="1413" b="1"/>
            </a:lvl2pPr>
            <a:lvl3pPr marL="646121" indent="0">
              <a:buNone/>
              <a:defRPr sz="1272" b="1"/>
            </a:lvl3pPr>
            <a:lvl4pPr marL="969182" indent="0">
              <a:buNone/>
              <a:defRPr sz="1130" b="1"/>
            </a:lvl4pPr>
            <a:lvl5pPr marL="1292242" indent="0">
              <a:buNone/>
              <a:defRPr sz="1130" b="1"/>
            </a:lvl5pPr>
            <a:lvl6pPr marL="1615302" indent="0">
              <a:buNone/>
              <a:defRPr sz="1130" b="1"/>
            </a:lvl6pPr>
            <a:lvl7pPr marL="1938363" indent="0">
              <a:buNone/>
              <a:defRPr sz="1130" b="1"/>
            </a:lvl7pPr>
            <a:lvl8pPr marL="2261423" indent="0">
              <a:buNone/>
              <a:defRPr sz="1130" b="1"/>
            </a:lvl8pPr>
            <a:lvl9pPr marL="2584484" indent="0">
              <a:buNone/>
              <a:defRPr sz="113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636" y="2092521"/>
            <a:ext cx="5386919" cy="4449763"/>
          </a:xfrm>
        </p:spPr>
        <p:txBody>
          <a:bodyPr/>
          <a:lstStyle>
            <a:lvl1pPr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5403" y="1284798"/>
            <a:ext cx="5389035" cy="639762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061" indent="0">
              <a:buNone/>
              <a:defRPr sz="1413" b="1"/>
            </a:lvl2pPr>
            <a:lvl3pPr marL="646121" indent="0">
              <a:buNone/>
              <a:defRPr sz="1272" b="1"/>
            </a:lvl3pPr>
            <a:lvl4pPr marL="969182" indent="0">
              <a:buNone/>
              <a:defRPr sz="1130" b="1"/>
            </a:lvl4pPr>
            <a:lvl5pPr marL="1292242" indent="0">
              <a:buNone/>
              <a:defRPr sz="1130" b="1"/>
            </a:lvl5pPr>
            <a:lvl6pPr marL="1615302" indent="0">
              <a:buNone/>
              <a:defRPr sz="1130" b="1"/>
            </a:lvl6pPr>
            <a:lvl7pPr marL="1938363" indent="0">
              <a:buNone/>
              <a:defRPr sz="1130" b="1"/>
            </a:lvl7pPr>
            <a:lvl8pPr marL="2261423" indent="0">
              <a:buNone/>
              <a:defRPr sz="1130" b="1"/>
            </a:lvl8pPr>
            <a:lvl9pPr marL="2584484" indent="0">
              <a:buNone/>
              <a:defRPr sz="113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403" y="2092521"/>
            <a:ext cx="5389035" cy="4449763"/>
          </a:xfrm>
        </p:spPr>
        <p:txBody>
          <a:bodyPr/>
          <a:lstStyle>
            <a:lvl1pPr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6104" y="1078727"/>
            <a:ext cx="5384800" cy="1828800"/>
          </a:xfrm>
        </p:spPr>
        <p:txBody>
          <a:bodyPr/>
          <a:lstStyle>
            <a:lvl1pPr>
              <a:buNone/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6104" y="3079521"/>
            <a:ext cx="5384800" cy="1752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24104" y="3079521"/>
            <a:ext cx="5384800" cy="1752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6224104" y="1078727"/>
            <a:ext cx="5384800" cy="1828800"/>
          </a:xfrm>
        </p:spPr>
        <p:txBody>
          <a:bodyPr/>
          <a:lstStyle>
            <a:lvl1pPr>
              <a:buNone/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6104" y="5004115"/>
            <a:ext cx="5384800" cy="1524000"/>
          </a:xfrm>
        </p:spPr>
        <p:txBody>
          <a:bodyPr/>
          <a:lstStyle>
            <a:lvl1pPr>
              <a:buNone/>
              <a:defRPr sz="1413"/>
            </a:lvl1pPr>
            <a:lvl2pPr>
              <a:defRPr sz="989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24104" y="5004115"/>
            <a:ext cx="5384800" cy="1524000"/>
          </a:xfrm>
        </p:spPr>
        <p:txBody>
          <a:bodyPr/>
          <a:lstStyle>
            <a:lvl1pPr>
              <a:buNone/>
              <a:defRPr sz="1413"/>
            </a:lvl1pPr>
            <a:lvl2pPr>
              <a:defRPr sz="989"/>
            </a:lvl2pPr>
            <a:lvl3pPr>
              <a:defRPr sz="848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11695" y="516835"/>
            <a:ext cx="10515600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-5200" y="6570318"/>
            <a:ext cx="1219719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23909" y="1364974"/>
            <a:ext cx="11338983" cy="50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61021" y="6599154"/>
            <a:ext cx="558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Satyam Venture Engineering Services  </a:t>
            </a:r>
          </a:p>
        </p:txBody>
      </p:sp>
      <p:sp>
        <p:nvSpPr>
          <p:cNvPr id="1043" name="Slide Number Placeholder 5"/>
          <p:cNvSpPr txBox="1">
            <a:spLocks/>
          </p:cNvSpPr>
          <p:nvPr/>
        </p:nvSpPr>
        <p:spPr bwMode="auto">
          <a:xfrm>
            <a:off x="11609701" y="6609736"/>
            <a:ext cx="571501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C19EC51-3157-4335-A3AB-23C6C5FF8A2F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7589" y="535290"/>
            <a:ext cx="11876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-january18-2013 copy.JPG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22" b="95098" l="2954" r="96203">
                        <a14:foregroundMark x1="52321" y1="38235" x2="52321" y2="38235"/>
                        <a14:foregroundMark x1="48523" y1="42157" x2="48523" y2="42157"/>
                        <a14:foregroundMark x1="45570" y1="47059" x2="45570" y2="47059"/>
                        <a14:foregroundMark x1="45992" y1="53922" x2="45992" y2="53922"/>
                        <a14:foregroundMark x1="47679" y1="54902" x2="47679" y2="54902"/>
                        <a14:foregroundMark x1="52743" y1="52941" x2="52743" y2="52941"/>
                        <a14:foregroundMark x1="56118" y1="44118" x2="56118" y2="44118"/>
                        <a14:foregroundMark x1="66667" y1="39216" x2="66667" y2="39216"/>
                        <a14:foregroundMark x1="70042" y1="41176" x2="70042" y2="41176"/>
                        <a14:foregroundMark x1="75949" y1="64706" x2="75949" y2="64706"/>
                        <a14:foregroundMark x1="51899" y1="66667" x2="51899" y2="66667"/>
                        <a14:foregroundMark x1="48523" y1="65686" x2="48523" y2="65686"/>
                        <a14:foregroundMark x1="41772" y1="65686" x2="41772" y2="65686"/>
                        <a14:foregroundMark x1="32911" y1="65686" x2="32911" y2="65686"/>
                        <a14:foregroundMark x1="20675" y1="65686" x2="20675" y2="65686"/>
                        <a14:foregroundMark x1="12658" y1="67647" x2="12658" y2="67647"/>
                        <a14:foregroundMark x1="12658" y1="63725" x2="12658" y2="63725"/>
                        <a14:foregroundMark x1="18143" y1="62745" x2="18143" y2="62745"/>
                        <a14:foregroundMark x1="21519" y1="62745" x2="21519" y2="62745"/>
                        <a14:foregroundMark x1="26582" y1="63725" x2="26582" y2="63725"/>
                        <a14:foregroundMark x1="30380" y1="64706" x2="30380" y2="64706"/>
                        <a14:foregroundMark x1="32911" y1="65686" x2="32911" y2="65686"/>
                        <a14:foregroundMark x1="39662" y1="65686" x2="39662" y2="65686"/>
                        <a14:foregroundMark x1="42616" y1="65686" x2="42616" y2="65686"/>
                        <a14:foregroundMark x1="28270" y1="78431" x2="28270" y2="78431"/>
                        <a14:foregroundMark x1="11392" y1="80392" x2="11392" y2="80392"/>
                        <a14:foregroundMark x1="8439" y1="79412" x2="8439" y2="79412"/>
                        <a14:foregroundMark x1="13502" y1="74510" x2="13502" y2="74510"/>
                        <a14:foregroundMark x1="62447" y1="69608" x2="62447" y2="69608"/>
                        <a14:foregroundMark x1="74262" y1="78431" x2="74262" y2="78431"/>
                        <a14:foregroundMark x1="85232" y1="68627" x2="85232" y2="68627"/>
                        <a14:foregroundMark x1="87342" y1="63725" x2="87342" y2="63725"/>
                        <a14:foregroundMark x1="89873" y1="54902" x2="89873" y2="54902"/>
                        <a14:foregroundMark x1="90717" y1="49020" x2="90717" y2="49020"/>
                        <a14:foregroundMark x1="90295" y1="74510" x2="90295" y2="74510"/>
                        <a14:foregroundMark x1="68776" y1="83333" x2="68776" y2="83333"/>
                        <a14:foregroundMark x1="18987" y1="80392" x2="18987" y2="80392"/>
                        <a14:foregroundMark x1="16456" y1="82353" x2="16456" y2="82353"/>
                        <a14:foregroundMark x1="9705" y1="82353" x2="9705" y2="82353"/>
                        <a14:foregroundMark x1="8017" y1="84314" x2="8017" y2="84314"/>
                        <a14:foregroundMark x1="9283" y1="72549" x2="9283" y2="72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844" y="-24259"/>
            <a:ext cx="1456911" cy="627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" y="0"/>
            <a:ext cx="1547004" cy="5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800" b="1" kern="120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29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29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29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29" b="1">
          <a:solidFill>
            <a:schemeClr val="bg1"/>
          </a:solidFill>
          <a:latin typeface="Arial" charset="0"/>
        </a:defRPr>
      </a:lvl5pPr>
      <a:lvl6pPr marL="323061" algn="ctr" rtl="0" eaLnBrk="1" fontAlgn="base" hangingPunct="1">
        <a:spcBef>
          <a:spcPct val="0"/>
        </a:spcBef>
        <a:spcAft>
          <a:spcPct val="0"/>
        </a:spcAft>
        <a:defRPr sz="3110">
          <a:solidFill>
            <a:schemeClr val="tx1"/>
          </a:solidFill>
          <a:latin typeface="Calibri" pitchFamily="34" charset="0"/>
        </a:defRPr>
      </a:lvl6pPr>
      <a:lvl7pPr marL="646121" algn="ctr" rtl="0" eaLnBrk="1" fontAlgn="base" hangingPunct="1">
        <a:spcBef>
          <a:spcPct val="0"/>
        </a:spcBef>
        <a:spcAft>
          <a:spcPct val="0"/>
        </a:spcAft>
        <a:defRPr sz="3110">
          <a:solidFill>
            <a:schemeClr val="tx1"/>
          </a:solidFill>
          <a:latin typeface="Calibri" pitchFamily="34" charset="0"/>
        </a:defRPr>
      </a:lvl7pPr>
      <a:lvl8pPr marL="969182" algn="ctr" rtl="0" eaLnBrk="1" fontAlgn="base" hangingPunct="1">
        <a:spcBef>
          <a:spcPct val="0"/>
        </a:spcBef>
        <a:spcAft>
          <a:spcPct val="0"/>
        </a:spcAft>
        <a:defRPr sz="3110">
          <a:solidFill>
            <a:schemeClr val="tx1"/>
          </a:solidFill>
          <a:latin typeface="Calibri" pitchFamily="34" charset="0"/>
        </a:defRPr>
      </a:lvl8pPr>
      <a:lvl9pPr marL="1292242" algn="ctr" rtl="0" eaLnBrk="1" fontAlgn="base" hangingPunct="1">
        <a:spcBef>
          <a:spcPct val="0"/>
        </a:spcBef>
        <a:spcAft>
          <a:spcPct val="0"/>
        </a:spcAft>
        <a:defRPr sz="3110">
          <a:solidFill>
            <a:schemeClr val="tx1"/>
          </a:solidFill>
          <a:latin typeface="Calibri" pitchFamily="34" charset="0"/>
        </a:defRPr>
      </a:lvl9pPr>
    </p:titleStyle>
    <p:bodyStyle>
      <a:lvl1pPr marL="160638" indent="-160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22432" indent="-160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484226" indent="-160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635618" indent="-1502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08968" indent="-1721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76833" indent="-161531" algn="l" defTabSz="64612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4" indent="-161531" algn="l" defTabSz="64612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7pPr>
      <a:lvl8pPr marL="2422955" indent="-161531" algn="l" defTabSz="64612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8pPr>
      <a:lvl9pPr marL="2746014" indent="-161531" algn="l" defTabSz="64612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61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21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182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242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302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363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423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484" algn="l" defTabSz="64612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966882" cy="556591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Case Study - Interiors</a:t>
            </a:r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349624" y="667888"/>
            <a:ext cx="10824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Satven’s</a:t>
            </a:r>
            <a:r>
              <a:rPr lang="en-I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Expertise in Interior Design &amp; Development paved way to </a:t>
            </a:r>
            <a:r>
              <a:rPr lang="en-I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customer’s R&amp;D centre resulting us to become a most trusted strategic partner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1363960"/>
            <a:ext cx="619125" cy="615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5486" y="1487269"/>
            <a:ext cx="179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Client’s Profile</a:t>
            </a:r>
            <a:endParaRPr lang="en-IN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24" y="2091207"/>
            <a:ext cx="10824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I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Clients are top 10 Major Global OEM’s and </a:t>
            </a:r>
            <a:r>
              <a:rPr lang="en-I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Tier-1’s. Their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Vehicle Interior team is looking for an engineering partner who provides Program level support taking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responsibility for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Development.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successful execution of various Program level support made them realize that Satven is the right company to partner with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3513847"/>
            <a:ext cx="612775" cy="610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486" y="363429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IN" sz="12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624" y="4138436"/>
            <a:ext cx="10730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IN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</a:t>
            </a: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Engineering partner who provides Program level support in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Interior system Design &amp; Development </a:t>
            </a: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starting from studio Engineering, Competitor Benchmark Study to the new product design &amp; development for Interiors including CAD &amp; CAE.</a:t>
            </a: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Modularity.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materials to reduce weight.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 market launch.</a:t>
            </a:r>
            <a:endParaRPr lang="en-IN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2039" y="87437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  <a:endParaRPr lang="en-IN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" y="731695"/>
            <a:ext cx="651510" cy="654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442" y="1520850"/>
            <a:ext cx="108367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Satven Interior Product Engineering team provided the following solutions for the Customer challenges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parametric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methodology saved a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few iterations thereby reducing design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Modularity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achieved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Creating Standard Library attachment features like dog houses, screw bosses, clip towers etc. for building quick assemblies for the feasibility checks.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Developing automated environment assemblies using Macro tools.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material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achieved by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Expert opinion from other domain areas like aerospace in developing the alternate bumper designs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 and capture learning's from existing composite designs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Learning's from previous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programs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Pro-actively making the library of information on the attachments and different design techniques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Onsite – Offshore business model with Milestone based Resource ramp up to reduce and optimize the product development cycle.</a:t>
            </a:r>
            <a:endParaRPr lang="en-IN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966882" cy="556591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Case Study - Interiors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6338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9" y="694634"/>
            <a:ext cx="651510" cy="654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2358" y="837310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To Client</a:t>
            </a:r>
            <a:endParaRPr lang="en-IN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739" y="1349319"/>
            <a:ext cx="10836873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IN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eaLnBrk="0" fontAlgn="base" hangingPunct="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Achieved 20 % weight reduction using Alternative material &amp; manufacturing process for IP assembly.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40% cost savings achieved for Headliner assembly using </a:t>
            </a: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 board material (PU + glass fibre </a:t>
            </a:r>
            <a:r>
              <a:rPr lang="en-IN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layer). 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IN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Achieved </a:t>
            </a: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 flow rate than the existing design.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0"/>
              </a:spcAft>
            </a:pP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742950" lvl="1" indent="-285750" eaLnBrk="0" fontAlgn="base" hangingPunct="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endParaRPr lang="en-IN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IN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Multiple </a:t>
            </a:r>
            <a:r>
              <a:rPr lang="en-I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blow mould air ducts were eliminated by single Air cap part and reduced Headliner assembly Cycle time by 30%.</a:t>
            </a:r>
          </a:p>
          <a:p>
            <a:pPr marL="742950" lvl="1" indent="-285750" eaLnBrk="0" fontAlgn="base" hangingPunct="0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Combined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&amp; FEA value added solutions from Satven could allow Customer to achieve the Design Milestone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months earlier than the planned schedule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78" y="2328123"/>
            <a:ext cx="5608993" cy="1793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966882" cy="556591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Case Study - Interiors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3332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" y="736580"/>
            <a:ext cx="755015" cy="73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8131" y="917991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Satven Support In Interiors</a:t>
            </a:r>
            <a:endParaRPr lang="en-IN" sz="12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6" y="1648723"/>
            <a:ext cx="10268081" cy="4592712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966882" cy="556591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Case Study - Interiors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5806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4" y="556591"/>
            <a:ext cx="1006475" cy="8705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6910" y="807217"/>
            <a:ext cx="26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 Testimonial</a:t>
            </a:r>
            <a:r>
              <a:rPr lang="en-IN" sz="11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N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061714" y="1293962"/>
            <a:ext cx="8962844" cy="4447932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IN" sz="2000" i="1" kern="12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 </a:t>
            </a:r>
            <a:r>
              <a:rPr lang="en-IN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Excellent Support from Satven Interiors team for </a:t>
            </a:r>
            <a:r>
              <a:rPr lang="en-IN" i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Hyper </a:t>
            </a:r>
            <a:r>
              <a:rPr lang="en-IN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car </a:t>
            </a:r>
            <a:r>
              <a:rPr lang="en-IN" i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program. You </a:t>
            </a:r>
            <a:r>
              <a:rPr lang="en-IN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have done a fantastic job delivering this program much ahead of build schedule</a:t>
            </a:r>
            <a:r>
              <a:rPr lang="en-IN" i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Looking </a:t>
            </a:r>
            <a:r>
              <a:rPr lang="en-IN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forward to collaborate again in the upcoming programs </a:t>
            </a:r>
            <a:r>
              <a:rPr lang="en-IN" i="1" kern="12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N" b="1" i="1" kern="1200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Head </a:t>
            </a:r>
            <a:r>
              <a:rPr lang="en-IN" b="1" i="1" kern="12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IN" sz="1600" b="1" i="1" dirty="0">
                <a:solidFill>
                  <a:srgbClr val="4F2D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N" b="1" i="1" kern="1200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Programs</a:t>
            </a:r>
            <a:endParaRPr lang="en-IN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966882" cy="556591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Case Study - Interiors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634922265"/>
      </p:ext>
    </p:extLst>
  </p:cSld>
  <p:clrMapOvr>
    <a:masterClrMapping/>
  </p:clrMapOvr>
</p:sld>
</file>

<file path=ppt/theme/theme1.xml><?xml version="1.0" encoding="utf-8"?>
<a:theme xmlns:a="http://schemas.openxmlformats.org/drawingml/2006/main" name="SVE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429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Courier New</vt:lpstr>
      <vt:lpstr>Symbol</vt:lpstr>
      <vt:lpstr>Times New Roman</vt:lpstr>
      <vt:lpstr>SVES template</vt:lpstr>
      <vt:lpstr>Case Study - Interiors</vt:lpstr>
      <vt:lpstr>Case Study - Interiors</vt:lpstr>
      <vt:lpstr>Case Study - Interiors</vt:lpstr>
      <vt:lpstr>Case Study - Interiors</vt:lpstr>
      <vt:lpstr>Case Study - Interiors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Srinivasan_Tr</dc:creator>
  <cp:lastModifiedBy>Kranthi Vadla</cp:lastModifiedBy>
  <cp:revision>14</cp:revision>
  <dcterms:created xsi:type="dcterms:W3CDTF">2021-06-17T05:13:48Z</dcterms:created>
  <dcterms:modified xsi:type="dcterms:W3CDTF">2023-08-07T11:09:15Z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TECHMAHINDRA\KV85438</vt:lpwstr>
  </property>
  <property fmtid="{D5CDD505-2E9C-101B-9397-08002B2CF9AE}" pid="4" name="DLPManualFileClassificationLastModificationDate">
    <vt:lpwstr>1691406524</vt:lpwstr>
  </property>
  <property fmtid="{D5CDD505-2E9C-101B-9397-08002B2CF9AE}" pid="5" name="DLPManualFileClassificationVersion">
    <vt:lpwstr>11.10.100.17</vt:lpwstr>
  </property>
</Properties>
</file>