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Placeholder 7"/>
          <p:cNvSpPr>
            <a:spLocks noGrp="1"/>
          </p:cNvSpPr>
          <p:nvPr>
            <p:ph type="subTitle" idx="1"/>
          </p:nvPr>
        </p:nvSpPr>
        <p:spPr bwMode="invGray">
          <a:xfrm>
            <a:off x="1709271" y="3900488"/>
            <a:ext cx="9365131" cy="288092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272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305156" name="Rectangle 5"/>
          <p:cNvSpPr>
            <a:spLocks noGrp="1" noChangeArrowheads="1"/>
          </p:cNvSpPr>
          <p:nvPr>
            <p:ph type="ctrTitle"/>
          </p:nvPr>
        </p:nvSpPr>
        <p:spPr bwMode="invGray">
          <a:xfrm>
            <a:off x="1709271" y="2286001"/>
            <a:ext cx="9365131" cy="123110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26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602852" y="428249"/>
            <a:ext cx="3507181" cy="10568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5198" y="6648044"/>
            <a:ext cx="121971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20"/>
          <p:cNvSpPr txBox="1">
            <a:spLocks noChangeArrowheads="1"/>
          </p:cNvSpPr>
          <p:nvPr userDrawn="1"/>
        </p:nvSpPr>
        <p:spPr bwMode="auto">
          <a:xfrm>
            <a:off x="0" y="6678821"/>
            <a:ext cx="5588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Satyam Venture Engineering Services  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5400951" y="6650537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 bwMode="auto">
          <a:xfrm>
            <a:off x="11609701" y="6609736"/>
            <a:ext cx="571501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7C19EC51-3157-4335-A3AB-23C6C5FF8A2F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4198" y="0"/>
            <a:ext cx="1547004" cy="5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0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38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7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87" y="1225776"/>
            <a:ext cx="11267015" cy="5373807"/>
          </a:xfrm>
        </p:spPr>
        <p:txBody>
          <a:bodyPr/>
          <a:lstStyle>
            <a:lvl1pPr>
              <a:defRPr sz="1272"/>
            </a:lvl1pPr>
            <a:lvl2pPr>
              <a:defRPr sz="1272"/>
            </a:lvl2pPr>
            <a:lvl3pPr>
              <a:defRPr sz="1272"/>
            </a:lvl3pPr>
            <a:lvl4pPr>
              <a:defRPr sz="1272"/>
            </a:lvl4pPr>
            <a:lvl5pPr>
              <a:defRPr sz="1272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8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987" y="1395541"/>
            <a:ext cx="5566835" cy="5076825"/>
          </a:xfrm>
        </p:spPr>
        <p:txBody>
          <a:bodyPr/>
          <a:lstStyle>
            <a:lvl1pPr>
              <a:defRPr sz="1272"/>
            </a:lvl1pPr>
            <a:lvl2pPr>
              <a:defRPr sz="1272"/>
            </a:lvl2pPr>
            <a:lvl3pPr>
              <a:defRPr sz="1272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2187" y="1395541"/>
            <a:ext cx="5568949" cy="5076825"/>
          </a:xfrm>
        </p:spPr>
        <p:txBody>
          <a:bodyPr/>
          <a:lstStyle>
            <a:lvl1pPr>
              <a:defRPr sz="1272"/>
            </a:lvl1pPr>
            <a:lvl2pPr>
              <a:defRPr sz="1272"/>
            </a:lvl2pPr>
            <a:lvl3pPr>
              <a:defRPr sz="1272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5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71484" y="1114697"/>
            <a:ext cx="5384800" cy="5486400"/>
          </a:xfrm>
        </p:spPr>
        <p:txBody>
          <a:bodyPr/>
          <a:lstStyle>
            <a:lvl1pPr>
              <a:defRPr sz="1979"/>
            </a:lvl1pPr>
            <a:lvl2pPr>
              <a:defRPr sz="1697"/>
            </a:lvl2pPr>
            <a:lvl3pPr>
              <a:defRPr sz="1413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636" y="1284798"/>
            <a:ext cx="5386919" cy="639762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061" indent="0">
              <a:buNone/>
              <a:defRPr sz="1413" b="1"/>
            </a:lvl2pPr>
            <a:lvl3pPr marL="646121" indent="0">
              <a:buNone/>
              <a:defRPr sz="1272" b="1"/>
            </a:lvl3pPr>
            <a:lvl4pPr marL="969182" indent="0">
              <a:buNone/>
              <a:defRPr sz="1130" b="1"/>
            </a:lvl4pPr>
            <a:lvl5pPr marL="1292242" indent="0">
              <a:buNone/>
              <a:defRPr sz="1130" b="1"/>
            </a:lvl5pPr>
            <a:lvl6pPr marL="1615302" indent="0">
              <a:buNone/>
              <a:defRPr sz="1130" b="1"/>
            </a:lvl6pPr>
            <a:lvl7pPr marL="1938363" indent="0">
              <a:buNone/>
              <a:defRPr sz="1130" b="1"/>
            </a:lvl7pPr>
            <a:lvl8pPr marL="2261423" indent="0">
              <a:buNone/>
              <a:defRPr sz="1130" b="1"/>
            </a:lvl8pPr>
            <a:lvl9pPr marL="2584484" indent="0">
              <a:buNone/>
              <a:defRPr sz="113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636" y="2092521"/>
            <a:ext cx="5386919" cy="4449763"/>
          </a:xfrm>
        </p:spPr>
        <p:txBody>
          <a:bodyPr/>
          <a:lstStyle>
            <a:lvl1pPr>
              <a:defRPr sz="1697"/>
            </a:lvl1pPr>
            <a:lvl2pPr>
              <a:defRPr sz="1413"/>
            </a:lvl2pPr>
            <a:lvl3pPr>
              <a:defRPr sz="1272"/>
            </a:lvl3pPr>
            <a:lvl4pPr>
              <a:defRPr sz="1130"/>
            </a:lvl4pPr>
            <a:lvl5pPr>
              <a:defRPr sz="1130"/>
            </a:lvl5pPr>
            <a:lvl6pPr>
              <a:defRPr sz="1130"/>
            </a:lvl6pPr>
            <a:lvl7pPr>
              <a:defRPr sz="1130"/>
            </a:lvl7pPr>
            <a:lvl8pPr>
              <a:defRPr sz="1130"/>
            </a:lvl8pPr>
            <a:lvl9pPr>
              <a:defRPr sz="113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5403" y="1284798"/>
            <a:ext cx="5389035" cy="639762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061" indent="0">
              <a:buNone/>
              <a:defRPr sz="1413" b="1"/>
            </a:lvl2pPr>
            <a:lvl3pPr marL="646121" indent="0">
              <a:buNone/>
              <a:defRPr sz="1272" b="1"/>
            </a:lvl3pPr>
            <a:lvl4pPr marL="969182" indent="0">
              <a:buNone/>
              <a:defRPr sz="1130" b="1"/>
            </a:lvl4pPr>
            <a:lvl5pPr marL="1292242" indent="0">
              <a:buNone/>
              <a:defRPr sz="1130" b="1"/>
            </a:lvl5pPr>
            <a:lvl6pPr marL="1615302" indent="0">
              <a:buNone/>
              <a:defRPr sz="1130" b="1"/>
            </a:lvl6pPr>
            <a:lvl7pPr marL="1938363" indent="0">
              <a:buNone/>
              <a:defRPr sz="1130" b="1"/>
            </a:lvl7pPr>
            <a:lvl8pPr marL="2261423" indent="0">
              <a:buNone/>
              <a:defRPr sz="1130" b="1"/>
            </a:lvl8pPr>
            <a:lvl9pPr marL="2584484" indent="0">
              <a:buNone/>
              <a:defRPr sz="113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5403" y="2092521"/>
            <a:ext cx="5389035" cy="4449763"/>
          </a:xfrm>
        </p:spPr>
        <p:txBody>
          <a:bodyPr/>
          <a:lstStyle>
            <a:lvl1pPr>
              <a:defRPr sz="1697"/>
            </a:lvl1pPr>
            <a:lvl2pPr>
              <a:defRPr sz="1413"/>
            </a:lvl2pPr>
            <a:lvl3pPr>
              <a:defRPr sz="1272"/>
            </a:lvl3pPr>
            <a:lvl4pPr>
              <a:defRPr sz="1130"/>
            </a:lvl4pPr>
            <a:lvl5pPr>
              <a:defRPr sz="1130"/>
            </a:lvl5pPr>
            <a:lvl6pPr>
              <a:defRPr sz="1130"/>
            </a:lvl6pPr>
            <a:lvl7pPr>
              <a:defRPr sz="1130"/>
            </a:lvl7pPr>
            <a:lvl8pPr>
              <a:defRPr sz="1130"/>
            </a:lvl8pPr>
            <a:lvl9pPr>
              <a:defRPr sz="113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36104" y="1078727"/>
            <a:ext cx="5384800" cy="1828800"/>
          </a:xfrm>
        </p:spPr>
        <p:txBody>
          <a:bodyPr/>
          <a:lstStyle>
            <a:lvl1pPr>
              <a:buNone/>
              <a:defRPr sz="1697"/>
            </a:lvl1pPr>
            <a:lvl2pPr>
              <a:defRPr sz="1413"/>
            </a:lvl2pPr>
            <a:lvl3pPr>
              <a:defRPr sz="1272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36104" y="3079521"/>
            <a:ext cx="5384800" cy="17526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224104" y="3079521"/>
            <a:ext cx="5384800" cy="17526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6224104" y="1078727"/>
            <a:ext cx="5384800" cy="1828800"/>
          </a:xfrm>
        </p:spPr>
        <p:txBody>
          <a:bodyPr/>
          <a:lstStyle>
            <a:lvl1pPr>
              <a:buNone/>
              <a:defRPr sz="1697"/>
            </a:lvl1pPr>
            <a:lvl2pPr>
              <a:defRPr sz="1413"/>
            </a:lvl2pPr>
            <a:lvl3pPr>
              <a:defRPr sz="1272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36104" y="5004115"/>
            <a:ext cx="5384800" cy="1524000"/>
          </a:xfrm>
        </p:spPr>
        <p:txBody>
          <a:bodyPr/>
          <a:lstStyle>
            <a:lvl1pPr>
              <a:buNone/>
              <a:defRPr sz="1413"/>
            </a:lvl1pPr>
            <a:lvl2pPr>
              <a:defRPr sz="989"/>
            </a:lvl2pPr>
            <a:lvl3pPr>
              <a:defRPr sz="1413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224104" y="5004115"/>
            <a:ext cx="5384800" cy="1524000"/>
          </a:xfrm>
        </p:spPr>
        <p:txBody>
          <a:bodyPr/>
          <a:lstStyle>
            <a:lvl1pPr>
              <a:buNone/>
              <a:defRPr sz="1413"/>
            </a:lvl1pPr>
            <a:lvl2pPr>
              <a:defRPr sz="989"/>
            </a:lvl2pPr>
            <a:lvl3pPr>
              <a:defRPr sz="848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811695" y="516835"/>
            <a:ext cx="10515600" cy="5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37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-5200" y="6570318"/>
            <a:ext cx="1219719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2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23909" y="1364974"/>
            <a:ext cx="11338983" cy="500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42" name="TextBox 20"/>
          <p:cNvSpPr txBox="1">
            <a:spLocks noChangeArrowheads="1"/>
          </p:cNvSpPr>
          <p:nvPr/>
        </p:nvSpPr>
        <p:spPr bwMode="auto">
          <a:xfrm>
            <a:off x="61021" y="6599154"/>
            <a:ext cx="5588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Satyam Venture Engineering Services  </a:t>
            </a:r>
          </a:p>
        </p:txBody>
      </p:sp>
      <p:sp>
        <p:nvSpPr>
          <p:cNvPr id="1043" name="Slide Number Placeholder 5"/>
          <p:cNvSpPr txBox="1">
            <a:spLocks/>
          </p:cNvSpPr>
          <p:nvPr/>
        </p:nvSpPr>
        <p:spPr bwMode="auto">
          <a:xfrm>
            <a:off x="11609701" y="6609736"/>
            <a:ext cx="571501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7C19EC51-3157-4335-A3AB-23C6C5FF8A2F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7589" y="535290"/>
            <a:ext cx="118765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-january18-2013 copy.JPG"/>
          <p:cNvPicPr>
            <a:picLocks noChangeAspect="1"/>
          </p:cNvPicPr>
          <p:nvPr userDrawn="1"/>
        </p:nvPicPr>
        <p:blipFill rotWithShape="1">
          <a:blip r:embed="rId12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922" b="95098" l="2954" r="96203">
                        <a14:foregroundMark x1="52321" y1="38235" x2="52321" y2="38235"/>
                        <a14:foregroundMark x1="48523" y1="42157" x2="48523" y2="42157"/>
                        <a14:foregroundMark x1="45570" y1="47059" x2="45570" y2="47059"/>
                        <a14:foregroundMark x1="45992" y1="53922" x2="45992" y2="53922"/>
                        <a14:foregroundMark x1="47679" y1="54902" x2="47679" y2="54902"/>
                        <a14:foregroundMark x1="52743" y1="52941" x2="52743" y2="52941"/>
                        <a14:foregroundMark x1="56118" y1="44118" x2="56118" y2="44118"/>
                        <a14:foregroundMark x1="66667" y1="39216" x2="66667" y2="39216"/>
                        <a14:foregroundMark x1="70042" y1="41176" x2="70042" y2="41176"/>
                        <a14:foregroundMark x1="75949" y1="64706" x2="75949" y2="64706"/>
                        <a14:foregroundMark x1="51899" y1="66667" x2="51899" y2="66667"/>
                        <a14:foregroundMark x1="48523" y1="65686" x2="48523" y2="65686"/>
                        <a14:foregroundMark x1="41772" y1="65686" x2="41772" y2="65686"/>
                        <a14:foregroundMark x1="32911" y1="65686" x2="32911" y2="65686"/>
                        <a14:foregroundMark x1="20675" y1="65686" x2="20675" y2="65686"/>
                        <a14:foregroundMark x1="12658" y1="67647" x2="12658" y2="67647"/>
                        <a14:foregroundMark x1="12658" y1="63725" x2="12658" y2="63725"/>
                        <a14:foregroundMark x1="18143" y1="62745" x2="18143" y2="62745"/>
                        <a14:foregroundMark x1="21519" y1="62745" x2="21519" y2="62745"/>
                        <a14:foregroundMark x1="26582" y1="63725" x2="26582" y2="63725"/>
                        <a14:foregroundMark x1="30380" y1="64706" x2="30380" y2="64706"/>
                        <a14:foregroundMark x1="32911" y1="65686" x2="32911" y2="65686"/>
                        <a14:foregroundMark x1="39662" y1="65686" x2="39662" y2="65686"/>
                        <a14:foregroundMark x1="42616" y1="65686" x2="42616" y2="65686"/>
                        <a14:foregroundMark x1="28270" y1="78431" x2="28270" y2="78431"/>
                        <a14:foregroundMark x1="11392" y1="80392" x2="11392" y2="80392"/>
                        <a14:foregroundMark x1="8439" y1="79412" x2="8439" y2="79412"/>
                        <a14:foregroundMark x1="13502" y1="74510" x2="13502" y2="74510"/>
                        <a14:foregroundMark x1="62447" y1="69608" x2="62447" y2="69608"/>
                        <a14:foregroundMark x1="74262" y1="78431" x2="74262" y2="78431"/>
                        <a14:foregroundMark x1="85232" y1="68627" x2="85232" y2="68627"/>
                        <a14:foregroundMark x1="87342" y1="63725" x2="87342" y2="63725"/>
                        <a14:foregroundMark x1="89873" y1="54902" x2="89873" y2="54902"/>
                        <a14:foregroundMark x1="90717" y1="49020" x2="90717" y2="49020"/>
                        <a14:foregroundMark x1="90295" y1="74510" x2="90295" y2="74510"/>
                        <a14:foregroundMark x1="68776" y1="83333" x2="68776" y2="83333"/>
                        <a14:foregroundMark x1="18987" y1="80392" x2="18987" y2="80392"/>
                        <a14:foregroundMark x1="16456" y1="82353" x2="16456" y2="82353"/>
                        <a14:foregroundMark x1="9705" y1="82353" x2="9705" y2="82353"/>
                        <a14:foregroundMark x1="8017" y1="84314" x2="8017" y2="84314"/>
                        <a14:foregroundMark x1="9283" y1="72549" x2="9283" y2="72549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0844" y="-24259"/>
            <a:ext cx="1456911" cy="6279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6" y="0"/>
            <a:ext cx="1547004" cy="5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2800" b="1" kern="1200" smtClean="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29" b="1">
          <a:solidFill>
            <a:schemeClr val="bg1"/>
          </a:solidFill>
          <a:latin typeface="Arial" charset="0"/>
        </a:defRPr>
      </a:lvl5pPr>
      <a:lvl6pPr marL="323061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6pPr>
      <a:lvl7pPr marL="646121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7pPr>
      <a:lvl8pPr marL="969182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8pPr>
      <a:lvl9pPr marL="1292242" algn="ctr" rtl="0" eaLnBrk="1" fontAlgn="base" hangingPunct="1">
        <a:spcBef>
          <a:spcPct val="0"/>
        </a:spcBef>
        <a:spcAft>
          <a:spcPct val="0"/>
        </a:spcAft>
        <a:defRPr sz="3110">
          <a:solidFill>
            <a:schemeClr val="tx1"/>
          </a:solidFill>
          <a:latin typeface="Calibri" pitchFamily="34" charset="0"/>
        </a:defRPr>
      </a:lvl9pPr>
    </p:titleStyle>
    <p:bodyStyle>
      <a:lvl1pPr marL="160638" indent="-160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b="1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322432" indent="-160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484226" indent="-160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635618" indent="-1502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808968" indent="-1721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76833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6pPr>
      <a:lvl7pPr marL="2099894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7pPr>
      <a:lvl8pPr marL="2422955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8pPr>
      <a:lvl9pPr marL="2746014" indent="-161531" algn="l" defTabSz="646121" rtl="0" eaLnBrk="1" latinLnBrk="0" hangingPunct="1">
        <a:spcBef>
          <a:spcPct val="20000"/>
        </a:spcBef>
        <a:buFont typeface="Arial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1pPr>
      <a:lvl2pPr marL="323061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2pPr>
      <a:lvl3pPr marL="646121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3pPr>
      <a:lvl4pPr marL="969182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292242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615302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1938363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261423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584484" algn="l" defTabSz="6461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0"/>
            <a:ext cx="3966882" cy="556591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Case Study - Body &amp; Closures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349624" y="654524"/>
            <a:ext cx="10824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IN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Satven’s</a:t>
            </a:r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expertise </a:t>
            </a:r>
            <a:r>
              <a:rPr lang="en-IN" sz="1600" b="1" dirty="0">
                <a:latin typeface="Arial" panose="020B0604020202020204" pitchFamily="34" charset="0"/>
                <a:cs typeface="Arial" panose="020B0604020202020204" pitchFamily="34" charset="0"/>
              </a:rPr>
              <a:t>in BIW Design &amp; Development </a:t>
            </a:r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paved way for strengthening customer’s </a:t>
            </a:r>
            <a:r>
              <a:rPr lang="en-IN" sz="1600" b="1" dirty="0">
                <a:latin typeface="Arial" panose="020B0604020202020204" pitchFamily="34" charset="0"/>
                <a:cs typeface="Arial" panose="020B0604020202020204" pitchFamily="34" charset="0"/>
              </a:rPr>
              <a:t>R&amp;D </a:t>
            </a:r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</a:t>
            </a:r>
            <a:endParaRPr lang="en-I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4" y="1064507"/>
            <a:ext cx="619125" cy="6159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5486" y="1187816"/>
            <a:ext cx="1791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Client’s Profile</a:t>
            </a:r>
            <a:endParaRPr lang="en-IN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9624" y="1654167"/>
            <a:ext cx="10824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IN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IN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Client is one among top </a:t>
            </a:r>
            <a:r>
              <a:rPr lang="en-IN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Major Global </a:t>
            </a:r>
            <a:r>
              <a:rPr lang="en-IN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OEM’s. </a:t>
            </a:r>
            <a:endParaRPr lang="en-IN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4" y="3902540"/>
            <a:ext cx="612775" cy="61023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95486" y="4022991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IN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  <a:endParaRPr lang="en-IN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624" y="4512775"/>
            <a:ext cx="108248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fontAlgn="base" hangingPunct="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IN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Finding the right </a:t>
            </a:r>
            <a:r>
              <a:rPr lang="en-IN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Engineering partner who provides Program level support </a:t>
            </a:r>
            <a:r>
              <a:rPr lang="en-IN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Competitor </a:t>
            </a:r>
            <a:r>
              <a:rPr lang="en-IN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Benchmark Study to the new product design &amp; development for Body Engineering including CAD &amp; CAE.</a:t>
            </a:r>
          </a:p>
          <a:p>
            <a:pPr marL="742950" lvl="1" indent="-285750" eaLnBrk="0" fontAlgn="base" hangingPunct="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Light weight BIW with cost effective solution.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Lowering the cost of BIW fabrication.</a:t>
            </a:r>
            <a:endParaRPr lang="en-IN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2548" y="2392302"/>
            <a:ext cx="102513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the client chose Satven?</a:t>
            </a:r>
          </a:p>
          <a:p>
            <a:endParaRPr lang="en-IN" b="1" u="sng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N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 body engineering </a:t>
            </a:r>
            <a:r>
              <a:rPr lang="en-IN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was looking </a:t>
            </a:r>
            <a:r>
              <a:rPr lang="en-IN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an engineering partner who provides Program level support taking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responsibility for BIW Design &amp; Development.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N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successful execution of various Program level support made them realize that Satven </a:t>
            </a:r>
            <a:r>
              <a:rPr lang="en-IN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be the </a:t>
            </a:r>
            <a:r>
              <a:rPr lang="en-IN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 company to partner with.</a:t>
            </a:r>
            <a:endParaRPr lang="en-IN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2039" y="874371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Our Solution</a:t>
            </a:r>
            <a:endParaRPr lang="en-IN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42" y="731695"/>
            <a:ext cx="651510" cy="6546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7442" y="1535499"/>
            <a:ext cx="10863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Satven Body Engineering team provided the following solutions for the Customer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challenges</a:t>
            </a:r>
          </a:p>
          <a:p>
            <a:pPr eaLnBrk="0" fontAlgn="base" hangingPunct="0">
              <a:spcAft>
                <a:spcPts val="0"/>
              </a:spcAft>
            </a:pP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eaLnBrk="0" fontAlgn="base" hangingPunct="0"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Light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weight BIW design support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achieved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 eaLnBrk="0" fontAlgn="base" hangingPunct="0"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Maintaining Knowledge repository of expert opinions from other domain areas like Aerospace in alternate materials and process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 eaLnBrk="0" fontAlgn="base" hangingPunct="0"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 shelf of learnings &amp; best practices from past program supports.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 eaLnBrk="0" fontAlgn="base" hangingPunct="0"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Proactive material library with information on strength, manufacturing process &amp; cost.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 eaLnBrk="0" fontAlgn="base" hangingPunct="0"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BIW specific training &amp; orientation by Domain experts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eaLnBrk="0" fontAlgn="base" hangingPunct="0"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Alternative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BIW fabrication techniques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&amp; design for Modularity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 achieved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 eaLnBrk="0" fontAlgn="base" hangingPunct="0"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Creation of standard library for latest attachment techniques for welding, rivets, adhesives &amp; Bolting etc. 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 eaLnBrk="0" fontAlgn="base" hangingPunct="0"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automated environment assemblies using Macro tools for Spot welding and other connections.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eaLnBrk="0" fontAlgn="base" hangingPunct="0"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Onsite – Offshore business model with Milestone based Resource ramp up to reduce and optimize the product development cycle.</a:t>
            </a:r>
            <a:endParaRPr lang="en-IN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14800" y="0"/>
            <a:ext cx="3966882" cy="556591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Case Study - Body &amp; Closures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7633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9" y="694634"/>
            <a:ext cx="651510" cy="6546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2358" y="837310"/>
            <a:ext cx="2129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Benefits To Client</a:t>
            </a:r>
            <a:endParaRPr lang="en-IN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738" y="1547130"/>
            <a:ext cx="646099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Achieved 30% weight reduction for BIW through Multi material usage </a:t>
            </a:r>
            <a:r>
              <a:rPr lang="en-IN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N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endParaRPr lang="en-IN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15% cost savings achieved using SPR (Self Pierce Rivets) joining techniques in BIW assemblies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Satven’ s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 model of maintaining onsite (20%) and offshore (80%)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reduced the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 of Product Design by 30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</a:p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eaLnBrk="0" fontAlgn="base" hangingPunct="0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Combined Design &amp; FEA value added solutions from Satven could allow Customer to achieve the Design Milestone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months earlier than the planned schedule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l="348" t="388" r="1150" b="-388"/>
          <a:stretch/>
        </p:blipFill>
        <p:spPr>
          <a:xfrm>
            <a:off x="7002826" y="1684433"/>
            <a:ext cx="4660087" cy="2723665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14800" y="0"/>
            <a:ext cx="3966882" cy="556591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Case Study - Body &amp; Closures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333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44" y="556591"/>
            <a:ext cx="1006475" cy="8705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76910" y="807217"/>
            <a:ext cx="2629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Testimonial</a:t>
            </a:r>
            <a:r>
              <a:rPr lang="en-IN" sz="11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N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071" y="1677802"/>
            <a:ext cx="11420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IN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 </a:t>
            </a:r>
            <a:r>
              <a:rPr lang="en-IN" sz="1600" b="1" i="1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</a:t>
            </a:r>
            <a:r>
              <a:rPr lang="en-IN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>
              <a:spcAft>
                <a:spcPts val="0"/>
              </a:spcAft>
            </a:pP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IN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</a:t>
            </a: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 like to say how proud I have been to be part of the </a:t>
            </a:r>
            <a:r>
              <a:rPr lang="en-IN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VAN program </a:t>
            </a: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to have worked with you all over the past 3 years.  </a:t>
            </a:r>
            <a:r>
              <a:rPr lang="en-IN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</a:t>
            </a: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a fantastic team. You have done a fantastic job delivering this program.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IN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VAN is </a:t>
            </a: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fantastic product! 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IN" sz="1600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IN" sz="16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en-IN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sincerely hope you’re as proud of what you’ve delivered as I am and I wish you continued success through Launch.  </a:t>
            </a:r>
            <a:r>
              <a:rPr lang="en-IN" sz="16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I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IN" sz="16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 Head</a:t>
            </a:r>
            <a:endParaRPr lang="en-IN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0" y="0"/>
            <a:ext cx="3966882" cy="556591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Case Study - Body &amp; Closures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6349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2" y="736580"/>
            <a:ext cx="755015" cy="7321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8131" y="917991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IN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Satven Support In Body &amp; Closures</a:t>
            </a:r>
            <a:endParaRPr lang="en-IN" sz="12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782" y="1468735"/>
            <a:ext cx="9420917" cy="4604159"/>
          </a:xfrm>
          <a:prstGeom prst="rect">
            <a:avLst/>
          </a:prstGeom>
          <a:ln>
            <a:solidFill>
              <a:srgbClr val="DC4128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14800" y="0"/>
            <a:ext cx="3966882" cy="556591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Case Study - Body &amp; Closures</a:t>
            </a:r>
            <a:endParaRPr lang="en-IN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001" y="5556504"/>
            <a:ext cx="2838831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ES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C6C070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B3AE65"/>
        </a:accent6>
        <a:hlink>
          <a:srgbClr val="A092B4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6BBD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ADBADB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8FCAE7"/>
        </a:accent1>
        <a:accent2>
          <a:srgbClr val="A092B4"/>
        </a:accent2>
        <a:accent3>
          <a:srgbClr val="FFFFFF"/>
        </a:accent3>
        <a:accent4>
          <a:srgbClr val="000000"/>
        </a:accent4>
        <a:accent5>
          <a:srgbClr val="C6E1F1"/>
        </a:accent5>
        <a:accent6>
          <a:srgbClr val="9184A3"/>
        </a:accent6>
        <a:hlink>
          <a:srgbClr val="C6C070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688D2"/>
        </a:accent1>
        <a:accent2>
          <a:srgbClr val="82786F"/>
        </a:accent2>
        <a:accent3>
          <a:srgbClr val="FFFFFF"/>
        </a:accent3>
        <a:accent4>
          <a:srgbClr val="000000"/>
        </a:accent4>
        <a:accent5>
          <a:srgbClr val="B4C3E5"/>
        </a:accent5>
        <a:accent6>
          <a:srgbClr val="756C64"/>
        </a:accent6>
        <a:hlink>
          <a:srgbClr val="A3A86B"/>
        </a:hlink>
        <a:folHlink>
          <a:srgbClr val="B7B1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463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Courier New</vt:lpstr>
      <vt:lpstr>Symbol</vt:lpstr>
      <vt:lpstr>Times New Roman</vt:lpstr>
      <vt:lpstr>SVES template</vt:lpstr>
      <vt:lpstr>Case Study - Body &amp; Closures</vt:lpstr>
      <vt:lpstr>Case Study - Body &amp; Closures</vt:lpstr>
      <vt:lpstr>Case Study - Body &amp; Closures</vt:lpstr>
      <vt:lpstr>Case Study - Body &amp; Closures</vt:lpstr>
      <vt:lpstr>Case Study - Body &amp; Closures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Srinivasan_Tr</dc:creator>
  <cp:lastModifiedBy>Kranthi Vadla</cp:lastModifiedBy>
  <cp:revision>30</cp:revision>
  <dcterms:created xsi:type="dcterms:W3CDTF">2021-06-17T05:13:48Z</dcterms:created>
  <dcterms:modified xsi:type="dcterms:W3CDTF">2023-08-07T11:18:29Z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{1A067545-A4E2-4FA1-8094-0D7902669705}</vt:lpwstr>
  </property>
  <property fmtid="{D5CDD505-2E9C-101B-9397-08002B2CF9AE}" pid="3" name="DLPManualFileClassificationLastModifiedBy">
    <vt:lpwstr>TECHMAHINDRA\KV85438</vt:lpwstr>
  </property>
  <property fmtid="{D5CDD505-2E9C-101B-9397-08002B2CF9AE}" pid="4" name="DLPManualFileClassificationLastModificationDate">
    <vt:lpwstr>1691406624</vt:lpwstr>
  </property>
  <property fmtid="{D5CDD505-2E9C-101B-9397-08002B2CF9AE}" pid="5" name="DLPManualFileClassificationVersion">
    <vt:lpwstr>11.10.100.17</vt:lpwstr>
  </property>
</Properties>
</file>