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61" r:id="rId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0000"/>
    <a:srgbClr val="FF3300"/>
    <a:srgbClr val="00B050"/>
    <a:srgbClr val="009999"/>
    <a:srgbClr val="9999FF"/>
    <a:srgbClr val="FF9900"/>
    <a:srgbClr val="FF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23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701D-79C5-42D0-9F29-9CEBF4E2975E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4980B-CA30-41EE-9984-241ECFDDB0D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036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0D71-F32F-476C-B6D5-C949B4FAFF4D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14-AC63-4749-9924-B391A7F0742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950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0D71-F32F-476C-B6D5-C949B4FAFF4D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14-AC63-4749-9924-B391A7F0742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534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0D71-F32F-476C-B6D5-C949B4FAFF4D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14-AC63-4749-9924-B391A7F0742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715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0D71-F32F-476C-B6D5-C949B4FAFF4D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14-AC63-4749-9924-B391A7F0742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480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0D71-F32F-476C-B6D5-C949B4FAFF4D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14-AC63-4749-9924-B391A7F0742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41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0D71-F32F-476C-B6D5-C949B4FAFF4D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14-AC63-4749-9924-B391A7F0742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992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0D71-F32F-476C-B6D5-C949B4FAFF4D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14-AC63-4749-9924-B391A7F0742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202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0D71-F32F-476C-B6D5-C949B4FAFF4D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14-AC63-4749-9924-B391A7F0742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958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0D71-F32F-476C-B6D5-C949B4FAFF4D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14-AC63-4749-9924-B391A7F0742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939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0D71-F32F-476C-B6D5-C949B4FAFF4D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14-AC63-4749-9924-B391A7F0742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528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0D71-F32F-476C-B6D5-C949B4FAFF4D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814-AC63-4749-9924-B391A7F0742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28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10D71-F32F-476C-B6D5-C949B4FAFF4D}" type="datetimeFigureOut">
              <a:rPr lang="en-IN" smtClean="0"/>
              <a:t>07-08-2023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D8814-AC63-4749-9924-B391A7F0742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03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98" y="6868129"/>
            <a:ext cx="3302104" cy="22035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3" name="Rectangle 182"/>
          <p:cNvSpPr/>
          <p:nvPr/>
        </p:nvSpPr>
        <p:spPr>
          <a:xfrm>
            <a:off x="192225" y="417687"/>
            <a:ext cx="1953265" cy="31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Customer:</a:t>
            </a:r>
            <a:endParaRPr lang="en-IN" sz="1600" b="1" u="sng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/>
              <a:cs typeface="Times New Roman" panose="02020603050405020304" pitchFamily="18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203201" y="615664"/>
            <a:ext cx="6500111" cy="590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A marquee Japanese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Automotive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OEM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/>
              <a:cs typeface="Times New Roman" panose="02020603050405020304" pitchFamily="18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192225" y="1297771"/>
            <a:ext cx="1953265" cy="31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Pain Points:</a:t>
            </a:r>
            <a:endParaRPr lang="en-IN" sz="1600" b="1" u="sng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/>
              <a:cs typeface="Times New Roman" panose="02020603050405020304" pitchFamily="18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203201" y="1569522"/>
            <a:ext cx="6500111" cy="834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Recent trends in the automotive industry demand innovative approaches to hasten vehicle development. The following are some specific pain points to be addressed: 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-251616" y="204961"/>
            <a:ext cx="7287491" cy="31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Faster GTM: Simulation-Driven Design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(SFE Concept)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(</a:t>
            </a:r>
            <a:r>
              <a:rPr lang="en-US" alt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Strukturanalyse in Forschung und </a:t>
            </a:r>
            <a:r>
              <a:rPr lang="en-US" altLang="en-US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Entwicklung)</a:t>
            </a:r>
            <a:endParaRPr lang="en-US" alt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214489" y="2468161"/>
            <a:ext cx="6609644" cy="979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The need to generate myriad CAD and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CAE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model variants </a:t>
            </a:r>
          </a:p>
          <a:p>
            <a:pPr marL="171450" indent="-171450" algn="just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The need to generate separate models for different physics (Safety, N&amp;V, and Durability)</a:t>
            </a: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Long waiting time for CAE results / optimization results to finalize the CAD / Design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3565566" y="2497697"/>
            <a:ext cx="3160324" cy="923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ea typeface="Meiryo UI" panose="020B0604030504040204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192225" y="3595886"/>
            <a:ext cx="1475707" cy="31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Our Solution:</a:t>
            </a:r>
            <a:endParaRPr lang="en-IN" sz="1600" b="1" u="sng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/>
              <a:cs typeface="Times New Roman" panose="02020603050405020304" pitchFamily="18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1412104" y="3648993"/>
            <a:ext cx="5419117" cy="178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 </a:t>
            </a:r>
            <a:r>
              <a:rPr lang="en-US" sz="113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Parametric modeling by SFE is an optimum solution to reduce development times</a:t>
            </a:r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5"/>
          <a:srcRect l="21481" t="10823" r="16481" b="7531"/>
          <a:stretch/>
        </p:blipFill>
        <p:spPr>
          <a:xfrm>
            <a:off x="3720955" y="6842459"/>
            <a:ext cx="2957164" cy="21891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8" name="Parametrische_Modellierung_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9669" y="3963521"/>
            <a:ext cx="3970866" cy="27942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9" name="Rectangle 138"/>
          <p:cNvSpPr/>
          <p:nvPr/>
        </p:nvSpPr>
        <p:spPr>
          <a:xfrm>
            <a:off x="1733111" y="4057361"/>
            <a:ext cx="1706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Modelling</a:t>
            </a:r>
            <a:endParaRPr lang="en-I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evron 19"/>
          <p:cNvSpPr/>
          <p:nvPr/>
        </p:nvSpPr>
        <p:spPr>
          <a:xfrm>
            <a:off x="1846719" y="1827621"/>
            <a:ext cx="1175162" cy="591904"/>
          </a:xfrm>
          <a:prstGeom prst="chevr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" tIns="3600" rIns="3600" bIns="360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CAE Model / </a:t>
            </a:r>
            <a:r>
              <a:rPr lang="en-US" sz="9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Simulation</a:t>
            </a:r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8" name="Chevron 87"/>
          <p:cNvSpPr/>
          <p:nvPr/>
        </p:nvSpPr>
        <p:spPr>
          <a:xfrm>
            <a:off x="2852091" y="3124320"/>
            <a:ext cx="1255030" cy="668052"/>
          </a:xfrm>
          <a:prstGeom prst="chevron">
            <a:avLst/>
          </a:prstGeom>
          <a:solidFill>
            <a:srgbClr val="00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" tIns="3600" rIns="3600" bIns="360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1 to n</a:t>
            </a:r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set of results</a:t>
            </a:r>
            <a:endParaRPr lang="en-IN" sz="1000" b="1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26272" y="1389277"/>
            <a:ext cx="5807058" cy="3048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" tIns="3600" rIns="3600" bIns="360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IN" sz="1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IN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Conventional</a:t>
            </a:r>
            <a:endParaRPr lang="en-IN" sz="1200" b="1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33461" y="2705505"/>
            <a:ext cx="5797049" cy="29715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" tIns="3600" rIns="3600" bIns="360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IN" sz="10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SFE Concept </a:t>
            </a:r>
            <a:r>
              <a:rPr lang="en-IN" sz="105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(Parametric Model)</a:t>
            </a:r>
            <a:endParaRPr lang="en-IN" sz="1050" b="1" i="1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192225" y="52586"/>
            <a:ext cx="1475707" cy="31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Our Solution:</a:t>
            </a:r>
            <a:endParaRPr lang="en-IN" sz="1600" b="1" u="sng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/>
              <a:cs typeface="Times New Roman" panose="02020603050405020304" pitchFamily="18" charset="0"/>
            </a:endParaRPr>
          </a:p>
        </p:txBody>
      </p:sp>
      <p:sp>
        <p:nvSpPr>
          <p:cNvPr id="84" name="Chevron 83"/>
          <p:cNvSpPr/>
          <p:nvPr/>
        </p:nvSpPr>
        <p:spPr>
          <a:xfrm>
            <a:off x="2919653" y="1832217"/>
            <a:ext cx="1187467" cy="601819"/>
          </a:xfrm>
          <a:prstGeom prst="chevr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" tIns="3600" rIns="3600" bIns="360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1</a:t>
            </a: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200"/>
              </a:lnSpc>
            </a:pPr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set of 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r</a:t>
            </a:r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esults </a:t>
            </a:r>
            <a:endParaRPr lang="en-IN" sz="1000" b="1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24133" y="410662"/>
            <a:ext cx="5806377" cy="395908"/>
          </a:xfrm>
          <a:prstGeom prst="rect">
            <a:avLst/>
          </a:prstGeom>
          <a:solidFill>
            <a:schemeClr val="accent4"/>
          </a:solidFill>
          <a:ln w="9525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" tIns="3600" rIns="3600" bIns="360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IN" sz="1200" b="1" dirty="0" smtClean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Vehicle Development Cycle</a:t>
            </a:r>
            <a:endParaRPr lang="en-IN" sz="12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41" name="Elbow Connector 40"/>
          <p:cNvCxnSpPr>
            <a:stCxn id="84" idx="3"/>
            <a:endCxn id="59" idx="2"/>
          </p:cNvCxnSpPr>
          <p:nvPr/>
        </p:nvCxnSpPr>
        <p:spPr>
          <a:xfrm flipH="1">
            <a:off x="1048718" y="2133127"/>
            <a:ext cx="3058402" cy="294865"/>
          </a:xfrm>
          <a:prstGeom prst="bentConnector4">
            <a:avLst>
              <a:gd name="adj1" fmla="val -3737"/>
              <a:gd name="adj2" fmla="val 153734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403589" y="2423386"/>
            <a:ext cx="0" cy="15788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flipH="1">
            <a:off x="2281719" y="3458346"/>
            <a:ext cx="1815877" cy="305272"/>
          </a:xfrm>
          <a:prstGeom prst="bentConnector4">
            <a:avLst>
              <a:gd name="adj1" fmla="val -6295"/>
              <a:gd name="adj2" fmla="val 165582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17970" y="1824561"/>
            <a:ext cx="0" cy="222356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-Right Arrow 55"/>
          <p:cNvSpPr/>
          <p:nvPr/>
        </p:nvSpPr>
        <p:spPr>
          <a:xfrm>
            <a:off x="417970" y="3162701"/>
            <a:ext cx="1482803" cy="608670"/>
          </a:xfrm>
          <a:prstGeom prst="left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Time </a:t>
            </a:r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Saver!</a:t>
            </a:r>
            <a:endParaRPr lang="en-IN" sz="1000" b="1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26272" y="935164"/>
            <a:ext cx="3781661" cy="345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" tIns="3600" rIns="3600" bIns="360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IN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Concept &amp; Development</a:t>
            </a:r>
            <a:endParaRPr lang="en-IN" sz="1200" b="1" dirty="0">
              <a:solidFill>
                <a:schemeClr val="bg1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293196" y="935163"/>
            <a:ext cx="1937314" cy="36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" tIns="3600" rIns="3600" bIns="360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IN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Design Freeze</a:t>
            </a:r>
            <a:endParaRPr lang="en-IN" sz="1200" b="1" dirty="0">
              <a:solidFill>
                <a:schemeClr val="bg1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9" name="Pentagon 58"/>
          <p:cNvSpPr/>
          <p:nvPr/>
        </p:nvSpPr>
        <p:spPr>
          <a:xfrm>
            <a:off x="436414" y="1836088"/>
            <a:ext cx="1520560" cy="59190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 Design</a:t>
            </a:r>
            <a:endParaRPr lang="en-IN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Pentagon 130"/>
          <p:cNvSpPr/>
          <p:nvPr/>
        </p:nvSpPr>
        <p:spPr>
          <a:xfrm>
            <a:off x="4293197" y="1847073"/>
            <a:ext cx="1032336" cy="591904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CAD</a:t>
            </a:r>
            <a:endParaRPr lang="en-IN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Chevron 131"/>
          <p:cNvSpPr/>
          <p:nvPr/>
        </p:nvSpPr>
        <p:spPr>
          <a:xfrm>
            <a:off x="5193486" y="1847073"/>
            <a:ext cx="1112064" cy="591904"/>
          </a:xfrm>
          <a:prstGeom prst="chevr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" tIns="3600" rIns="3600" bIns="360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Final CAE Simulation </a:t>
            </a:r>
          </a:p>
        </p:txBody>
      </p:sp>
      <p:sp>
        <p:nvSpPr>
          <p:cNvPr id="133" name="Pentagon 132"/>
          <p:cNvSpPr/>
          <p:nvPr/>
        </p:nvSpPr>
        <p:spPr>
          <a:xfrm>
            <a:off x="1940984" y="3149720"/>
            <a:ext cx="1007468" cy="613898"/>
          </a:xfrm>
          <a:prstGeom prst="homePlat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SFE Model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CAE</a:t>
            </a:r>
            <a:endParaRPr lang="en-IN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rved Right Arrow 24"/>
          <p:cNvSpPr/>
          <p:nvPr/>
        </p:nvSpPr>
        <p:spPr>
          <a:xfrm>
            <a:off x="1931326" y="3395071"/>
            <a:ext cx="310181" cy="391788"/>
          </a:xfrm>
          <a:prstGeom prst="curved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rved Left Arrow 25"/>
          <p:cNvSpPr/>
          <p:nvPr/>
        </p:nvSpPr>
        <p:spPr>
          <a:xfrm>
            <a:off x="2516179" y="3423646"/>
            <a:ext cx="288617" cy="334638"/>
          </a:xfrm>
          <a:prstGeom prst="curvedLef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Pentagon 133"/>
          <p:cNvSpPr/>
          <p:nvPr/>
        </p:nvSpPr>
        <p:spPr>
          <a:xfrm>
            <a:off x="4293196" y="3132217"/>
            <a:ext cx="1032337" cy="668052"/>
          </a:xfrm>
          <a:prstGeom prst="homePlat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CAD</a:t>
            </a:r>
            <a:endParaRPr lang="en-IN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Chevron 134"/>
          <p:cNvSpPr/>
          <p:nvPr/>
        </p:nvSpPr>
        <p:spPr>
          <a:xfrm>
            <a:off x="5193486" y="3132218"/>
            <a:ext cx="1112064" cy="668052"/>
          </a:xfrm>
          <a:prstGeom prst="chevron">
            <a:avLst/>
          </a:prstGeom>
          <a:solidFill>
            <a:srgbClr val="00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" tIns="3600" rIns="3600" bIns="360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73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Final CAE Simulation</a:t>
            </a:r>
            <a:endParaRPr lang="en-IN" sz="730" b="1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4252985" y="757013"/>
            <a:ext cx="0" cy="33482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1900773" y="1827118"/>
            <a:ext cx="14810" cy="22210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2225" y="4075293"/>
            <a:ext cx="1953265" cy="31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Benefits:</a:t>
            </a:r>
            <a:endParaRPr lang="en-IN" sz="1600" b="1" u="sng" dirty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3201" y="4396079"/>
            <a:ext cx="6500111" cy="3055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 algn="just" defTabSz="7620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Cost &amp; Time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	: Total vehicle development cycle time reduced by 4-6 months</a:t>
            </a:r>
          </a:p>
          <a:p>
            <a:pPr marL="271463" indent="-271463" algn="just" defTabSz="7620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Concept Level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	: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Rapidly determined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concept design and thus reduced    		   R&amp;D time 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/>
              <a:cs typeface="Times New Roman" panose="02020603050405020304" pitchFamily="18" charset="0"/>
            </a:endParaRPr>
          </a:p>
          <a:p>
            <a:pPr marL="285750" indent="-285750" algn="just" defTabSz="76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Product Level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	: </a:t>
            </a:r>
            <a:r>
              <a:rPr lang="en-I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</a:t>
            </a:r>
            <a:r>
              <a: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I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(Hatchback, Sedan, and SUV) quickly </a:t>
            </a:r>
          </a:p>
          <a:p>
            <a:pPr algn="just" defTabSz="762000">
              <a:lnSpc>
                <a:spcPct val="150000"/>
              </a:lnSpc>
            </a:pPr>
            <a:r>
              <a: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 late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modifications 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/>
              <a:cs typeface="Times New Roman" panose="02020603050405020304" pitchFamily="18" charset="0"/>
            </a:endParaRPr>
          </a:p>
          <a:p>
            <a:pPr marL="285750" indent="-285750" algn="just" defTabSz="76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CAE Validation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Meiryo UI" panose="020B0604030504040204"/>
                <a:cs typeface="Times New Roman" panose="02020603050405020304" pitchFamily="18" charset="0"/>
              </a:rPr>
              <a:t>	: Used 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ommon models for all the domains - Safety, NVH, and     		   Durability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/>
              <a:cs typeface="Times New Roman" panose="02020603050405020304" pitchFamily="18" charset="0"/>
            </a:endParaRPr>
          </a:p>
          <a:p>
            <a:r>
              <a: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ea typeface="Meiryo UI" panose="020B0604030504040204"/>
              <a:cs typeface="Times New Roman" panose="02020603050405020304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-602952" y="7129523"/>
            <a:ext cx="7620000" cy="56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Testimonial from Customer</a:t>
            </a:r>
            <a:endParaRPr lang="en-I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8278" t="77540" r="32806" b="16409"/>
          <a:stretch/>
        </p:blipFill>
        <p:spPr>
          <a:xfrm>
            <a:off x="101600" y="7157969"/>
            <a:ext cx="6703312" cy="7731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90448" y="7249338"/>
            <a:ext cx="47573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The XX program plans to use SFE instead of CAD for development. We look forward to your continued support  of the SFE team</a:t>
            </a:r>
            <a:endParaRPr lang="en-IN" sz="1200" b="1" i="1" dirty="0"/>
          </a:p>
        </p:txBody>
      </p:sp>
    </p:spTree>
    <p:extLst>
      <p:ext uri="{BB962C8B-B14F-4D97-AF65-F5344CB8AC3E}">
        <p14:creationId xmlns:p14="http://schemas.microsoft.com/office/powerpoint/2010/main" val="648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2323</TotalTime>
  <Words>268</Words>
  <Application>Microsoft Office PowerPoint</Application>
  <PresentationFormat>Letter Paper (8.5x11 in)</PresentationFormat>
  <Paragraphs>41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Meiryo UI</vt:lpstr>
      <vt:lpstr>Times New Roman</vt:lpstr>
      <vt:lpstr>Office Theme</vt:lpstr>
      <vt:lpstr>PowerPoint Presentation</vt:lpstr>
      <vt:lpstr>PowerPoint Presentation</vt:lpstr>
    </vt:vector>
  </TitlesOfParts>
  <Manager>Shyamsunder Hivarale</Manager>
  <Company>Satven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Shyamsunder Hivarale</dc:creator>
  <cp:lastModifiedBy>Kranthi Vadla</cp:lastModifiedBy>
  <cp:revision>95</cp:revision>
  <dcterms:created xsi:type="dcterms:W3CDTF">2021-02-12T10:05:40Z</dcterms:created>
  <dcterms:modified xsi:type="dcterms:W3CDTF">2023-08-07T11:28:13Z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{1A067545-A4E2-4FA1-8094-0D7902669705}</vt:lpwstr>
  </property>
  <property fmtid="{D5CDD505-2E9C-101B-9397-08002B2CF9AE}" pid="3" name="DLPManualFileClassificationLastModifiedBy">
    <vt:lpwstr>TECHMAHINDRA\KV85438</vt:lpwstr>
  </property>
  <property fmtid="{D5CDD505-2E9C-101B-9397-08002B2CF9AE}" pid="4" name="DLPManualFileClassificationLastModificationDate">
    <vt:lpwstr>1691406469</vt:lpwstr>
  </property>
  <property fmtid="{D5CDD505-2E9C-101B-9397-08002B2CF9AE}" pid="5" name="DLPManualFileClassificationVersion">
    <vt:lpwstr>11.10.100.17</vt:lpwstr>
  </property>
</Properties>
</file>