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91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2D5"/>
    <a:srgbClr val="00CC00"/>
    <a:srgbClr val="CCFF99"/>
    <a:srgbClr val="99FFCC"/>
    <a:srgbClr val="99FF99"/>
    <a:srgbClr val="CCFFFF"/>
    <a:srgbClr val="C00000"/>
    <a:srgbClr val="FFFF99"/>
    <a:srgbClr val="FFCC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867" autoAdjust="0"/>
  </p:normalViewPr>
  <p:slideViewPr>
    <p:cSldViewPr snapToGrid="0">
      <p:cViewPr varScale="1">
        <p:scale>
          <a:sx n="76" d="100"/>
          <a:sy n="76" d="100"/>
        </p:scale>
        <p:origin x="816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31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5C3D4-B872-4DA5-8E2C-0FC664A9485B}" type="datetimeFigureOut">
              <a:rPr lang="en-US" smtClean="0"/>
              <a:pPr/>
              <a:t>11/29/2021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A376A-689A-468E-B56E-A8860E4BF6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7671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7549A-D381-47C6-B415-7832FA892BBF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30F1B-3FFE-4D7A-8C00-B2AE1B4BC1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16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30F1B-3FFE-4D7A-8C00-B2AE1B4BC1A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8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391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987" y="1225776"/>
            <a:ext cx="11267015" cy="5373807"/>
          </a:xfrm>
        </p:spPr>
        <p:txBody>
          <a:bodyPr/>
          <a:lstStyle>
            <a:lvl1pPr>
              <a:defRPr sz="1272"/>
            </a:lvl1pPr>
            <a:lvl2pPr>
              <a:defRPr sz="1272"/>
            </a:lvl2pPr>
            <a:lvl3pPr>
              <a:defRPr sz="1272"/>
            </a:lvl3pPr>
            <a:lvl4pPr>
              <a:defRPr sz="1272"/>
            </a:lvl4pPr>
            <a:lvl5pPr>
              <a:defRPr sz="1272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821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71484" y="1114697"/>
            <a:ext cx="5384800" cy="5486400"/>
          </a:xfrm>
        </p:spPr>
        <p:txBody>
          <a:bodyPr/>
          <a:lstStyle>
            <a:lvl1pPr>
              <a:defRPr sz="1979"/>
            </a:lvl1pPr>
            <a:lvl2pPr>
              <a:defRPr sz="1697"/>
            </a:lvl2pPr>
            <a:lvl3pPr>
              <a:defRPr sz="1413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181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636" y="1284798"/>
            <a:ext cx="5386919" cy="639762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061" indent="0">
              <a:buNone/>
              <a:defRPr sz="1413" b="1"/>
            </a:lvl2pPr>
            <a:lvl3pPr marL="646121" indent="0">
              <a:buNone/>
              <a:defRPr sz="1272" b="1"/>
            </a:lvl3pPr>
            <a:lvl4pPr marL="969182" indent="0">
              <a:buNone/>
              <a:defRPr sz="1130" b="1"/>
            </a:lvl4pPr>
            <a:lvl5pPr marL="1292242" indent="0">
              <a:buNone/>
              <a:defRPr sz="1130" b="1"/>
            </a:lvl5pPr>
            <a:lvl6pPr marL="1615302" indent="0">
              <a:buNone/>
              <a:defRPr sz="1130" b="1"/>
            </a:lvl6pPr>
            <a:lvl7pPr marL="1938363" indent="0">
              <a:buNone/>
              <a:defRPr sz="1130" b="1"/>
            </a:lvl7pPr>
            <a:lvl8pPr marL="2261423" indent="0">
              <a:buNone/>
              <a:defRPr sz="1130" b="1"/>
            </a:lvl8pPr>
            <a:lvl9pPr marL="2584484" indent="0">
              <a:buNone/>
              <a:defRPr sz="11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1636" y="2092521"/>
            <a:ext cx="5386919" cy="4449763"/>
          </a:xfrm>
        </p:spPr>
        <p:txBody>
          <a:bodyPr/>
          <a:lstStyle>
            <a:lvl1pPr>
              <a:defRPr sz="1697"/>
            </a:lvl1pPr>
            <a:lvl2pPr>
              <a:defRPr sz="1413"/>
            </a:lvl2pPr>
            <a:lvl3pPr>
              <a:defRPr sz="1272"/>
            </a:lvl3pPr>
            <a:lvl4pPr>
              <a:defRPr sz="1130"/>
            </a:lvl4pPr>
            <a:lvl5pPr>
              <a:defRPr sz="1130"/>
            </a:lvl5pPr>
            <a:lvl6pPr>
              <a:defRPr sz="1130"/>
            </a:lvl6pPr>
            <a:lvl7pPr>
              <a:defRPr sz="1130"/>
            </a:lvl7pPr>
            <a:lvl8pPr>
              <a:defRPr sz="1130"/>
            </a:lvl8pPr>
            <a:lvl9pPr>
              <a:defRPr sz="113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5403" y="1284798"/>
            <a:ext cx="5389035" cy="639762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061" indent="0">
              <a:buNone/>
              <a:defRPr sz="1413" b="1"/>
            </a:lvl2pPr>
            <a:lvl3pPr marL="646121" indent="0">
              <a:buNone/>
              <a:defRPr sz="1272" b="1"/>
            </a:lvl3pPr>
            <a:lvl4pPr marL="969182" indent="0">
              <a:buNone/>
              <a:defRPr sz="1130" b="1"/>
            </a:lvl4pPr>
            <a:lvl5pPr marL="1292242" indent="0">
              <a:buNone/>
              <a:defRPr sz="1130" b="1"/>
            </a:lvl5pPr>
            <a:lvl6pPr marL="1615302" indent="0">
              <a:buNone/>
              <a:defRPr sz="1130" b="1"/>
            </a:lvl6pPr>
            <a:lvl7pPr marL="1938363" indent="0">
              <a:buNone/>
              <a:defRPr sz="1130" b="1"/>
            </a:lvl7pPr>
            <a:lvl8pPr marL="2261423" indent="0">
              <a:buNone/>
              <a:defRPr sz="1130" b="1"/>
            </a:lvl8pPr>
            <a:lvl9pPr marL="2584484" indent="0">
              <a:buNone/>
              <a:defRPr sz="11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5403" y="2092521"/>
            <a:ext cx="5389035" cy="4449763"/>
          </a:xfrm>
        </p:spPr>
        <p:txBody>
          <a:bodyPr/>
          <a:lstStyle>
            <a:lvl1pPr>
              <a:defRPr sz="1697"/>
            </a:lvl1pPr>
            <a:lvl2pPr>
              <a:defRPr sz="1413"/>
            </a:lvl2pPr>
            <a:lvl3pPr>
              <a:defRPr sz="1272"/>
            </a:lvl3pPr>
            <a:lvl4pPr>
              <a:defRPr sz="1130"/>
            </a:lvl4pPr>
            <a:lvl5pPr>
              <a:defRPr sz="1130"/>
            </a:lvl5pPr>
            <a:lvl6pPr>
              <a:defRPr sz="1130"/>
            </a:lvl6pPr>
            <a:lvl7pPr>
              <a:defRPr sz="1130"/>
            </a:lvl7pPr>
            <a:lvl8pPr>
              <a:defRPr sz="1130"/>
            </a:lvl8pPr>
            <a:lvl9pPr>
              <a:defRPr sz="11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384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74638"/>
            <a:ext cx="7620000" cy="411162"/>
          </a:xfrm>
          <a:prstGeom prst="rect">
            <a:avLst/>
          </a:prstGeom>
        </p:spPr>
        <p:txBody>
          <a:bodyPr lIns="101775" tIns="50888" rIns="101775" bIns="50888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90610"/>
            <a:ext cx="5384800" cy="5135563"/>
          </a:xfrm>
          <a:prstGeom prst="rect">
            <a:avLst/>
          </a:prstGeom>
        </p:spPr>
        <p:txBody>
          <a:bodyPr lIns="101775" tIns="50888" rIns="101775" bIns="5088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990610"/>
            <a:ext cx="5384800" cy="5135563"/>
          </a:xfrm>
          <a:prstGeom prst="rect">
            <a:avLst/>
          </a:prstGeom>
        </p:spPr>
        <p:txBody>
          <a:bodyPr lIns="101775" tIns="50888" rIns="101775" bIns="50888"/>
          <a:lstStyle/>
          <a:p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lIns="101775" tIns="50888" rIns="101775" bIns="50888"/>
          <a:lstStyle>
            <a:lvl1pPr>
              <a:defRPr/>
            </a:lvl1pPr>
          </a:lstStyle>
          <a:p>
            <a:pPr eaLnBrk="1" hangingPunct="1"/>
            <a:endParaRPr lang="en-US" sz="1765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lIns="101775" tIns="50888" rIns="101775" bIns="50888"/>
          <a:lstStyle>
            <a:lvl1pPr>
              <a:defRPr/>
            </a:lvl1pPr>
          </a:lstStyle>
          <a:p>
            <a:pPr eaLnBrk="1" hangingPunct="1"/>
            <a:endParaRPr lang="en-US" sz="1765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9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E873145-4488-40A7-858F-5DC5C862B7F2}" type="datetime1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6234D51-94A0-4946-88FD-944052D6554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fik 6">
            <a:extLst>
              <a:ext uri="{FF2B5EF4-FFF2-40B4-BE49-F238E27FC236}">
                <a16:creationId xmlns="" xmlns:a16="http://schemas.microsoft.com/office/drawing/2014/main" id="{F1874A0F-AB10-4818-9F35-5D8A1E6A96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812" y="77073"/>
            <a:ext cx="2057400" cy="3955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35" y="37209"/>
            <a:ext cx="1531200" cy="5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78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-5200" y="6570318"/>
            <a:ext cx="1219719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028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23909" y="1364974"/>
            <a:ext cx="11338983" cy="500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42" name="TextBox 20"/>
          <p:cNvSpPr txBox="1">
            <a:spLocks noChangeArrowheads="1"/>
          </p:cNvSpPr>
          <p:nvPr/>
        </p:nvSpPr>
        <p:spPr bwMode="auto">
          <a:xfrm>
            <a:off x="61021" y="6599154"/>
            <a:ext cx="5588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400" dirty="0"/>
              <a:t>Satyam Venture Engineering Services  </a:t>
            </a:r>
          </a:p>
        </p:txBody>
      </p:sp>
      <p:sp>
        <p:nvSpPr>
          <p:cNvPr id="1043" name="Slide Number Placeholder 5"/>
          <p:cNvSpPr txBox="1">
            <a:spLocks/>
          </p:cNvSpPr>
          <p:nvPr/>
        </p:nvSpPr>
        <p:spPr bwMode="auto">
          <a:xfrm>
            <a:off x="11609701" y="6609736"/>
            <a:ext cx="571501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7C19EC51-3157-4335-A3AB-23C6C5FF8A2F}" type="slidenum"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5440707" y="6560237"/>
            <a:ext cx="1130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Arial" charset="0"/>
                <a:cs typeface="+mn-cs"/>
              </a:rPr>
              <a:t>Confidential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27589" y="535290"/>
            <a:ext cx="118765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-january18-2013 copy.JPG"/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922" b="95098" l="2954" r="96203">
                        <a14:foregroundMark x1="52321" y1="38235" x2="52321" y2="38235"/>
                        <a14:foregroundMark x1="48523" y1="42157" x2="48523" y2="42157"/>
                        <a14:foregroundMark x1="45570" y1="47059" x2="45570" y2="47059"/>
                        <a14:foregroundMark x1="45992" y1="53922" x2="45992" y2="53922"/>
                        <a14:foregroundMark x1="47679" y1="54902" x2="47679" y2="54902"/>
                        <a14:foregroundMark x1="52743" y1="52941" x2="52743" y2="52941"/>
                        <a14:foregroundMark x1="56118" y1="44118" x2="56118" y2="44118"/>
                        <a14:foregroundMark x1="66667" y1="39216" x2="66667" y2="39216"/>
                        <a14:foregroundMark x1="70042" y1="41176" x2="70042" y2="41176"/>
                        <a14:foregroundMark x1="75949" y1="64706" x2="75949" y2="64706"/>
                        <a14:foregroundMark x1="51899" y1="66667" x2="51899" y2="66667"/>
                        <a14:foregroundMark x1="48523" y1="65686" x2="48523" y2="65686"/>
                        <a14:foregroundMark x1="41772" y1="65686" x2="41772" y2="65686"/>
                        <a14:foregroundMark x1="32911" y1="65686" x2="32911" y2="65686"/>
                        <a14:foregroundMark x1="20675" y1="65686" x2="20675" y2="65686"/>
                        <a14:foregroundMark x1="12658" y1="67647" x2="12658" y2="67647"/>
                        <a14:foregroundMark x1="12658" y1="63725" x2="12658" y2="63725"/>
                        <a14:foregroundMark x1="18143" y1="62745" x2="18143" y2="62745"/>
                        <a14:foregroundMark x1="21519" y1="62745" x2="21519" y2="62745"/>
                        <a14:foregroundMark x1="26582" y1="63725" x2="26582" y2="63725"/>
                        <a14:foregroundMark x1="30380" y1="64706" x2="30380" y2="64706"/>
                        <a14:foregroundMark x1="32911" y1="65686" x2="32911" y2="65686"/>
                        <a14:foregroundMark x1="39662" y1="65686" x2="39662" y2="65686"/>
                        <a14:foregroundMark x1="42616" y1="65686" x2="42616" y2="65686"/>
                        <a14:foregroundMark x1="28270" y1="78431" x2="28270" y2="78431"/>
                        <a14:foregroundMark x1="11392" y1="80392" x2="11392" y2="80392"/>
                        <a14:foregroundMark x1="8439" y1="79412" x2="8439" y2="79412"/>
                        <a14:foregroundMark x1="13502" y1="74510" x2="13502" y2="74510"/>
                        <a14:foregroundMark x1="62447" y1="69608" x2="62447" y2="69608"/>
                        <a14:foregroundMark x1="74262" y1="78431" x2="74262" y2="78431"/>
                        <a14:foregroundMark x1="85232" y1="68627" x2="85232" y2="68627"/>
                        <a14:foregroundMark x1="87342" y1="63725" x2="87342" y2="63725"/>
                        <a14:foregroundMark x1="89873" y1="54902" x2="89873" y2="54902"/>
                        <a14:foregroundMark x1="90717" y1="49020" x2="90717" y2="49020"/>
                        <a14:foregroundMark x1="90295" y1="74510" x2="90295" y2="74510"/>
                        <a14:foregroundMark x1="68776" y1="83333" x2="68776" y2="83333"/>
                        <a14:foregroundMark x1="18987" y1="80392" x2="18987" y2="80392"/>
                        <a14:foregroundMark x1="16456" y1="82353" x2="16456" y2="82353"/>
                        <a14:foregroundMark x1="9705" y1="82353" x2="9705" y2="82353"/>
                        <a14:foregroundMark x1="8017" y1="84314" x2="8017" y2="84314"/>
                        <a14:foregroundMark x1="9283" y1="72549" x2="9283" y2="72549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844" y="-24259"/>
            <a:ext cx="1456911" cy="6279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" y="0"/>
            <a:ext cx="1547004" cy="50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6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  <p:sldLayoutId id="2147483667" r:id="rId4"/>
    <p:sldLayoutId id="2147483670" r:id="rId5"/>
    <p:sldLayoutId id="2147483708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2800" b="1" kern="1200" smtClean="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29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29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29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29" b="1">
          <a:solidFill>
            <a:schemeClr val="bg1"/>
          </a:solidFill>
          <a:latin typeface="Arial" charset="0"/>
        </a:defRPr>
      </a:lvl5pPr>
      <a:lvl6pPr marL="323061" algn="ctr" rtl="0" eaLnBrk="1" fontAlgn="base" hangingPunct="1">
        <a:spcBef>
          <a:spcPct val="0"/>
        </a:spcBef>
        <a:spcAft>
          <a:spcPct val="0"/>
        </a:spcAft>
        <a:defRPr sz="3110">
          <a:solidFill>
            <a:schemeClr val="tx1"/>
          </a:solidFill>
          <a:latin typeface="Calibri" pitchFamily="34" charset="0"/>
        </a:defRPr>
      </a:lvl6pPr>
      <a:lvl7pPr marL="646121" algn="ctr" rtl="0" eaLnBrk="1" fontAlgn="base" hangingPunct="1">
        <a:spcBef>
          <a:spcPct val="0"/>
        </a:spcBef>
        <a:spcAft>
          <a:spcPct val="0"/>
        </a:spcAft>
        <a:defRPr sz="3110">
          <a:solidFill>
            <a:schemeClr val="tx1"/>
          </a:solidFill>
          <a:latin typeface="Calibri" pitchFamily="34" charset="0"/>
        </a:defRPr>
      </a:lvl7pPr>
      <a:lvl8pPr marL="969182" algn="ctr" rtl="0" eaLnBrk="1" fontAlgn="base" hangingPunct="1">
        <a:spcBef>
          <a:spcPct val="0"/>
        </a:spcBef>
        <a:spcAft>
          <a:spcPct val="0"/>
        </a:spcAft>
        <a:defRPr sz="3110">
          <a:solidFill>
            <a:schemeClr val="tx1"/>
          </a:solidFill>
          <a:latin typeface="Calibri" pitchFamily="34" charset="0"/>
        </a:defRPr>
      </a:lvl8pPr>
      <a:lvl9pPr marL="1292242" algn="ctr" rtl="0" eaLnBrk="1" fontAlgn="base" hangingPunct="1">
        <a:spcBef>
          <a:spcPct val="0"/>
        </a:spcBef>
        <a:spcAft>
          <a:spcPct val="0"/>
        </a:spcAft>
        <a:defRPr sz="3110">
          <a:solidFill>
            <a:schemeClr val="tx1"/>
          </a:solidFill>
          <a:latin typeface="Calibri" pitchFamily="34" charset="0"/>
        </a:defRPr>
      </a:lvl9pPr>
    </p:titleStyle>
    <p:bodyStyle>
      <a:lvl1pPr marL="160638" indent="-1606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322432" indent="-1606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484226" indent="-1606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635618" indent="-1502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808968" indent="-17219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776833" indent="-161531" algn="l" defTabSz="646121" rtl="0" eaLnBrk="1" latinLnBrk="0" hangingPunct="1">
        <a:spcBef>
          <a:spcPct val="20000"/>
        </a:spcBef>
        <a:buFont typeface="Arial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6pPr>
      <a:lvl7pPr marL="2099894" indent="-161531" algn="l" defTabSz="646121" rtl="0" eaLnBrk="1" latinLnBrk="0" hangingPunct="1">
        <a:spcBef>
          <a:spcPct val="20000"/>
        </a:spcBef>
        <a:buFont typeface="Arial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7pPr>
      <a:lvl8pPr marL="2422955" indent="-161531" algn="l" defTabSz="646121" rtl="0" eaLnBrk="1" latinLnBrk="0" hangingPunct="1">
        <a:spcBef>
          <a:spcPct val="20000"/>
        </a:spcBef>
        <a:buFont typeface="Arial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8pPr>
      <a:lvl9pPr marL="2746014" indent="-161531" algn="l" defTabSz="646121" rtl="0" eaLnBrk="1" latinLnBrk="0" hangingPunct="1">
        <a:spcBef>
          <a:spcPct val="20000"/>
        </a:spcBef>
        <a:buFont typeface="Arial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1pPr>
      <a:lvl2pPr marL="323061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2pPr>
      <a:lvl3pPr marL="646121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3pPr>
      <a:lvl4pPr marL="969182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4pPr>
      <a:lvl5pPr marL="1292242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5pPr>
      <a:lvl6pPr marL="1615302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6pPr>
      <a:lvl7pPr marL="1938363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7pPr>
      <a:lvl8pPr marL="2261423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8pPr>
      <a:lvl9pPr marL="2584484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>
            <a:off x="0" y="534726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4"/>
          <p:cNvSpPr txBox="1">
            <a:spLocks/>
          </p:cNvSpPr>
          <p:nvPr/>
        </p:nvSpPr>
        <p:spPr bwMode="invGray">
          <a:xfrm>
            <a:off x="2260600" y="19050"/>
            <a:ext cx="7846918" cy="48144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  <a:ea typeface="+mj-ea"/>
                <a:cs typeface="+mj-cs"/>
              </a:defRPr>
            </a:lvl1pPr>
            <a:lvl2pPr lvl="1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1529" b="1">
                <a:solidFill>
                  <a:schemeClr val="bg1"/>
                </a:solidFill>
                <a:latin typeface="Arial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1529" b="1">
                <a:solidFill>
                  <a:schemeClr val="bg1"/>
                </a:solidFill>
                <a:latin typeface="Arial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1529" b="1">
                <a:solidFill>
                  <a:schemeClr val="bg1"/>
                </a:solidFill>
                <a:latin typeface="Arial" charset="0"/>
              </a:defRPr>
            </a:lvl5pPr>
            <a:lvl6pPr marL="323061" algn="ctr" fontAlgn="base">
              <a:spcBef>
                <a:spcPct val="0"/>
              </a:spcBef>
              <a:spcAft>
                <a:spcPct val="0"/>
              </a:spcAft>
              <a:defRPr sz="3110">
                <a:latin typeface="Calibri" pitchFamily="34" charset="0"/>
              </a:defRPr>
            </a:lvl6pPr>
            <a:lvl7pPr marL="646121" algn="ctr" fontAlgn="base">
              <a:spcBef>
                <a:spcPct val="0"/>
              </a:spcBef>
              <a:spcAft>
                <a:spcPct val="0"/>
              </a:spcAft>
              <a:defRPr sz="3110">
                <a:latin typeface="Calibri" pitchFamily="34" charset="0"/>
              </a:defRPr>
            </a:lvl7pPr>
            <a:lvl8pPr marL="969182" algn="ctr" fontAlgn="base">
              <a:spcBef>
                <a:spcPct val="0"/>
              </a:spcBef>
              <a:spcAft>
                <a:spcPct val="0"/>
              </a:spcAft>
              <a:defRPr sz="3110">
                <a:latin typeface="Calibri" pitchFamily="34" charset="0"/>
              </a:defRPr>
            </a:lvl8pPr>
            <a:lvl9pPr marL="1292242" algn="ctr" fontAlgn="base">
              <a:spcBef>
                <a:spcPct val="0"/>
              </a:spcBef>
              <a:spcAft>
                <a:spcPct val="0"/>
              </a:spcAft>
              <a:defRPr sz="3110">
                <a:latin typeface="Calibri" pitchFamily="34" charset="0"/>
              </a:defRPr>
            </a:lvl9pPr>
          </a:lstStyle>
          <a:p>
            <a:r>
              <a:rPr lang="en-US" sz="1600" dirty="0" smtClean="0"/>
              <a:t>Accurate Deicing &amp; Defogging methodology  to reduce testing cost by 50% and validation time by 40%</a:t>
            </a:r>
            <a:endParaRPr lang="en-US" sz="1600" dirty="0"/>
          </a:p>
        </p:txBody>
      </p:sp>
      <p:pic>
        <p:nvPicPr>
          <p:cNvPr id="47" name="Picture 1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9" t="11170" r="6723" b="21741"/>
          <a:stretch/>
        </p:blipFill>
        <p:spPr bwMode="auto">
          <a:xfrm>
            <a:off x="7728408" y="659348"/>
            <a:ext cx="3291951" cy="188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0130" y="2505921"/>
            <a:ext cx="3195377" cy="204181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11520" y="577775"/>
            <a:ext cx="6482575" cy="589810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eputed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OEM, involved in design and manufacturing of electric vehicles.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Points: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cycle time for validating the designs through physical testing for deicing and defogging.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accurate approach for prediction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Deicing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efogging phenomena.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cost involved in physical testing.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approaches are inaccurate and highly iterative.</a:t>
            </a:r>
          </a:p>
          <a:p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Satven’s</a:t>
            </a:r>
            <a:r>
              <a:rPr lang="en-US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Solution:</a:t>
            </a:r>
            <a:endParaRPr lang="en-US" sz="16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accurate simulation methodology for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I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eicing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Defogging with multiphase approach.</a:t>
            </a:r>
          </a:p>
          <a:p>
            <a:pPr marL="285750" indent="-285750">
              <a:buFont typeface="Wingdings" pitchFamily="2" charset="2"/>
              <a:buChar char="v"/>
            </a:pPr>
            <a:endParaRPr lang="en-I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Results/Benefits: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physical testing cost by 50%.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design validation time by 40%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accuracy of virtual predictions through fast, reliable and accurate simulation approach. This has reduced the design iterations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20%.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above benefits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the competitiveness of customer.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6026" y="4735773"/>
            <a:ext cx="3169481" cy="174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ES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C6C070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B3AE65"/>
        </a:accent6>
        <a:hlink>
          <a:srgbClr val="A092B4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6BBD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ADBADB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A092B4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9184A3"/>
        </a:accent6>
        <a:hlink>
          <a:srgbClr val="C6C070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688D2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B4C3E5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144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Wingdings</vt:lpstr>
      <vt:lpstr>SVES template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Siva_Subramanian</dc:creator>
  <cp:lastModifiedBy>Srinivasan_Tr</cp:lastModifiedBy>
  <cp:revision>1216</cp:revision>
  <dcterms:created xsi:type="dcterms:W3CDTF">2015-07-11T15:24:53Z</dcterms:created>
  <dcterms:modified xsi:type="dcterms:W3CDTF">2021-11-29T12:26:49Z</dcterms:modified>
</cp:coreProperties>
</file>